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EHltu+LbqxA7pPQmPrJcruys8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401351-F34C-40F3-A025-CFE0685C08EA}">
  <a:tblStyle styleId="{68401351-F34C-40F3-A025-CFE0685C08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D252382-2676-4F3F-93E4-EA610EA8BD9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7982c9ec_3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37982c9ec_3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157" name="Google Shape;157;g3537982c9ec_3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4abe60b5e_37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4abe60b5e_37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164" name="Google Shape;164;g354abe60b5e_37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43524e7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33b43524e7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f7e74b25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f7e74b25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f7e74b25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7e74b25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4f7e74b258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4abe60b5e_37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4abe60b5e_37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192" name="Google Shape;192;g354abe60b5e_37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4abe60b5e_37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4abe60b5e_37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200" name="Google Shape;200;g354abe60b5e_37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1f6e9027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1f6e9027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222" name="Google Shape;222;g351f6e90270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f7e74b25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4f7e74b25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f7e74b25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f7e74b25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41" name="Google Shape;241;g34f7e74b25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0409f805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50409f805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37982c9e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37982c9e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48" name="Google Shape;248;g3537982c9e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5337943a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5337943a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57" name="Google Shape;257;g355337943a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f7e74b258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f7e74b258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64" name="Google Shape;264;g34f7e74b258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5337943a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5337943a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73" name="Google Shape;273;g355337943a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5337943a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5337943a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280" name="Google Shape;280;g355337943a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5337943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5337943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300" name="Google Shape;300;g355337943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4c090a7e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4c090a7e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309" name="Google Shape;309;g354c090a7ec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37982c9e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37982c9e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319" name="Google Shape;319;g3537982c9e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1f6e90270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51f6e90270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1f6e90270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342" name="Google Shape;342;g351f6e90270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4a98bec4e_18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354a98bec4e_18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f7e74b258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f7e74b258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350" name="Google Shape;350;g34f7e74b258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1f6e90270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351f6e90270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f7e74b25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f7e74b25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364" name="Google Shape;364;g34f7e74b25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1f6e90270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351f6e90270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4abe60b5e_87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354abe60b5e_87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a116c0306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4a116c0306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1e3cdfa8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51e3cdfa8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37982c9ec_3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537982c9ec_3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f7e74b25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34f7e74b25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f7e74b258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f7e74b258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4f7e74b258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4a98bec4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4a98bec4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70" name="Google Shape;70;g354a98bec4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1f6e9027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1f6e9027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51f6e9027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1f6e90270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1f6e90270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51f6e90270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37982c9ec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37982c9ec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537982c9ec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4a98bec4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4a98bec4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79" name="Google Shape;79;g354a98bec4e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4a98bec4e_18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4a98bec4e_18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</a:rPr>
              <a:t>David</a:t>
            </a:r>
            <a:endParaRPr sz="1000">
              <a:solidFill>
                <a:srgbClr val="13294B"/>
              </a:solidFill>
            </a:endParaRPr>
          </a:p>
        </p:txBody>
      </p:sp>
      <p:sp>
        <p:nvSpPr>
          <p:cNvPr id="101" name="Google Shape;101;g354a98bec4e_18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4a98bec4e_5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4a98bec4e_5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10" name="Google Shape;110;g354a98bec4e_5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4a98bec4e_18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4a98bec4e_18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Joe</a:t>
            </a:r>
            <a:endParaRPr/>
          </a:p>
        </p:txBody>
      </p:sp>
      <p:sp>
        <p:nvSpPr>
          <p:cNvPr id="121" name="Google Shape;121;g354a98bec4e_18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4abe60b5e_37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4abe60b5e_37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/>
              <a:t>Nathan</a:t>
            </a:r>
            <a:endParaRPr/>
          </a:p>
        </p:txBody>
      </p:sp>
      <p:sp>
        <p:nvSpPr>
          <p:cNvPr id="137" name="Google Shape;137;g354abe60b5e_37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ctrTitle"/>
          </p:nvPr>
        </p:nvSpPr>
        <p:spPr>
          <a:xfrm>
            <a:off x="471340" y="1122363"/>
            <a:ext cx="578576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471340" y="3602038"/>
            <a:ext cx="578576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1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0409f8055_1_52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378823" y="365125"/>
            <a:ext cx="96142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378823" y="1690688"/>
            <a:ext cx="9614263" cy="3625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9117874" y="60950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50409f8055_1_38"/>
          <p:cNvSpPr txBox="1"/>
          <p:nvPr>
            <p:ph type="ctrTitle"/>
          </p:nvPr>
        </p:nvSpPr>
        <p:spPr>
          <a:xfrm>
            <a:off x="471340" y="1122363"/>
            <a:ext cx="578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50409f8055_1_38"/>
          <p:cNvSpPr txBox="1"/>
          <p:nvPr>
            <p:ph idx="1" type="subTitle"/>
          </p:nvPr>
        </p:nvSpPr>
        <p:spPr>
          <a:xfrm>
            <a:off x="471340" y="3602038"/>
            <a:ext cx="57858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g350409f8055_1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g350409f8055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075" y="5718264"/>
            <a:ext cx="3117850" cy="80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50409f8055_1_43"/>
          <p:cNvSpPr txBox="1"/>
          <p:nvPr>
            <p:ph idx="12" type="sldNum"/>
          </p:nvPr>
        </p:nvSpPr>
        <p:spPr>
          <a:xfrm>
            <a:off x="9117874" y="609509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0409f8055_1_4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350409f8055_1_4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g350409f8055_1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0409f8055_1_49"/>
          <p:cNvSpPr txBox="1"/>
          <p:nvPr>
            <p:ph type="title"/>
          </p:nvPr>
        </p:nvSpPr>
        <p:spPr>
          <a:xfrm>
            <a:off x="378823" y="365125"/>
            <a:ext cx="961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350409f8055_1_49"/>
          <p:cNvSpPr txBox="1"/>
          <p:nvPr>
            <p:ph idx="1" type="body"/>
          </p:nvPr>
        </p:nvSpPr>
        <p:spPr>
          <a:xfrm>
            <a:off x="378823" y="1690688"/>
            <a:ext cx="9614400" cy="3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50409f8055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 sz="4400" u="none" cap="none" strike="noStrik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350409f8055_1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g350409f8055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hyperlink" Target="https://doi.org/10.1002/est2.35" TargetMode="External"/><Relationship Id="rId11" Type="http://schemas.openxmlformats.org/officeDocument/2006/relationships/hyperlink" Target="https://en.wikipedia.org/wiki/Molten-salt_reactor" TargetMode="External"/><Relationship Id="rId10" Type="http://schemas.openxmlformats.org/officeDocument/2006/relationships/hyperlink" Target="https://en.wikipedia.org/wiki/Molten-Salt_Reactor_Experiment" TargetMode="External"/><Relationship Id="rId21" Type="http://schemas.openxmlformats.org/officeDocument/2006/relationships/hyperlink" Target="https://cgthermal.com/blog/material-and-design-upgrades-to-graphite-heat-exchangers/" TargetMode="External"/><Relationship Id="rId13" Type="http://schemas.openxmlformats.org/officeDocument/2006/relationships/hyperlink" Target="https://www.researchgate.net/figure/Overview-of-232-Th-to-233-U-conversion-taken-from-18_fig2_326332052" TargetMode="External"/><Relationship Id="rId12" Type="http://schemas.openxmlformats.org/officeDocument/2006/relationships/hyperlink" Target="https://www.nrc.gov/reactors/new-reactors/advanced/who-were-working-with/pre-application-activities/mcf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eia.gov/todayinenergy/detail.php?id=49876" TargetMode="External"/><Relationship Id="rId4" Type="http://schemas.openxmlformats.org/officeDocument/2006/relationships/hyperlink" Target="https://www.forbes.com/sites/jamesconca/2020/03/18/nuclear-regulatory-commission-shows-dry-cask-storage-is-safe--yet-again/" TargetMode="External"/><Relationship Id="rId9" Type="http://schemas.openxmlformats.org/officeDocument/2006/relationships/hyperlink" Target="https://en.wikipedia.org/wiki/Aircraft_Reactor_Experiment" TargetMode="External"/><Relationship Id="rId15" Type="http://schemas.openxmlformats.org/officeDocument/2006/relationships/hyperlink" Target="https://www.nuclear-power.com/nuclear-power/reactor-physics/reactor-operation/xenon-135/xenon-transients/" TargetMode="External"/><Relationship Id="rId14" Type="http://schemas.openxmlformats.org/officeDocument/2006/relationships/hyperlink" Target="https://en.m.wikipedia.org/wiki/File:Periodic_Table_Radioactivity.svg" TargetMode="External"/><Relationship Id="rId17" Type="http://schemas.openxmlformats.org/officeDocument/2006/relationships/hyperlink" Target="https://www.inyoprocess.com/gas-sparger.html" TargetMode="External"/><Relationship Id="rId16" Type="http://schemas.openxmlformats.org/officeDocument/2006/relationships/hyperlink" Target="https://news.newenergytimes.net/2022/01/08/lithium-lithium-everywhere-and-none-to-use-for-fusion-reactors/" TargetMode="External"/><Relationship Id="rId5" Type="http://schemas.openxmlformats.org/officeDocument/2006/relationships/hyperlink" Target="https://www.presentermedia.com/powerpoint-clipart/money-symbol-pc-pid-4970" TargetMode="External"/><Relationship Id="rId19" Type="http://schemas.openxmlformats.org/officeDocument/2006/relationships/hyperlink" Target="https://www.elmettechnologies.com/product/125-x-72-tungsten-rod-ground/?gQT=1" TargetMode="External"/><Relationship Id="rId6" Type="http://schemas.openxmlformats.org/officeDocument/2006/relationships/hyperlink" Target="https://en.wikipedia.org/wiki/Nuclear_Energy_%28sculpture%29" TargetMode="External"/><Relationship Id="rId18" Type="http://schemas.openxmlformats.org/officeDocument/2006/relationships/hyperlink" Target="https://www.rinkerpipe.com/blog/how-to-choose-the-right-pipe-shape-for-your-project/" TargetMode="External"/><Relationship Id="rId7" Type="http://schemas.openxmlformats.org/officeDocument/2006/relationships/hyperlink" Target="https://www.wano.info/the-vital-focus-on-ever-improving-nuclear-safety/" TargetMode="External"/><Relationship Id="rId8" Type="http://schemas.openxmlformats.org/officeDocument/2006/relationships/hyperlink" Target="https://knowablemagazine.org/content/article/technology/2019/nuclear-goes-retro-much-greener-outloo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1598275" y="579550"/>
            <a:ext cx="91536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Senior Design </a:t>
            </a:r>
            <a:r>
              <a:rPr b="1" lang="en-US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Online Processing for Molten Salt Reactors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253196" y="3932238"/>
            <a:ext cx="5685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David Barnett, davidbb2 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Nathan Glaser, nglaser3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Joseph Specht, jspecht3</a:t>
            </a:r>
            <a:endParaRPr b="0" i="0" sz="2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37982c9ec_37_0"/>
          <p:cNvSpPr txBox="1"/>
          <p:nvPr/>
        </p:nvSpPr>
        <p:spPr>
          <a:xfrm>
            <a:off x="709625" y="153450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Online (Continuous) Processing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Google Shape;160;g3537982c9ec_37_0" title="fu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50" y="1120226"/>
            <a:ext cx="6973700" cy="48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4abe60b5e_37_47"/>
          <p:cNvSpPr/>
          <p:nvPr/>
        </p:nvSpPr>
        <p:spPr>
          <a:xfrm>
            <a:off x="709750" y="1690825"/>
            <a:ext cx="5500200" cy="4072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54abe60b5e_37_47"/>
          <p:cNvSpPr txBox="1"/>
          <p:nvPr/>
        </p:nvSpPr>
        <p:spPr>
          <a:xfrm>
            <a:off x="583150" y="365125"/>
            <a:ext cx="575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+++ Maximize +++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g354abe60b5e_37_47"/>
          <p:cNvSpPr/>
          <p:nvPr/>
        </p:nvSpPr>
        <p:spPr>
          <a:xfrm>
            <a:off x="6209825" y="1691000"/>
            <a:ext cx="5500200" cy="4072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54abe60b5e_37_47"/>
          <p:cNvSpPr txBox="1"/>
          <p:nvPr/>
        </p:nvSpPr>
        <p:spPr>
          <a:xfrm>
            <a:off x="62098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---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Minimize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---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g354abe60b5e_37_47"/>
          <p:cNvSpPr txBox="1"/>
          <p:nvPr/>
        </p:nvSpPr>
        <p:spPr>
          <a:xfrm>
            <a:off x="709625" y="1772773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Thermal efficiency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utilization / breeding ratio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Component lifetime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Displacement Per Atom (DPA)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Heat eXchanger (HX) plate-out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Corrosion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54abe60b5e_37_47"/>
          <p:cNvSpPr txBox="1"/>
          <p:nvPr/>
        </p:nvSpPr>
        <p:spPr>
          <a:xfrm>
            <a:off x="6209825" y="1771196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Worker Dosage 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Total fuel-salt inventory 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Concentrations of fission products deleterious to performance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Proliferation risk during processing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b43524e75_0_25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f7e74b258_0_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g34f7e74b258_0_54"/>
          <p:cNvSpPr txBox="1"/>
          <p:nvPr/>
        </p:nvSpPr>
        <p:spPr>
          <a:xfrm>
            <a:off x="709625" y="1690825"/>
            <a:ext cx="105819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AutoNum type="arabicPeriod"/>
            </a:pPr>
            <a:r>
              <a:rPr b="1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Products of Interest</a:t>
            </a:r>
            <a:endParaRPr b="1"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AutoNum type="arabicPeriod"/>
            </a:pPr>
            <a:r>
              <a:rPr b="1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b="1"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AutoNum type="arabicPeriod"/>
            </a:pPr>
            <a:r>
              <a:rPr b="1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Secondary Side</a:t>
            </a:r>
            <a:endParaRPr b="1"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AutoNum type="arabicPeriod"/>
            </a:pPr>
            <a:r>
              <a:rPr b="1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b="1"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AutoNum type="arabicPeriod"/>
            </a:pPr>
            <a:r>
              <a:rPr b="1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1"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f7e74b258_0_60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Products of Interest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4abe60b5e_37_69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Breeding Chain Isotopes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5" name="Google Shape;195;g354abe60b5e_37_69" title="th-pic.png"/>
          <p:cNvPicPr preferRelativeResize="0"/>
          <p:nvPr/>
        </p:nvPicPr>
        <p:blipFill rotWithShape="1">
          <a:blip r:embed="rId3">
            <a:alphaModFix/>
          </a:blip>
          <a:srcRect b="0" l="0" r="0" t="10514"/>
          <a:stretch/>
        </p:blipFill>
        <p:spPr>
          <a:xfrm>
            <a:off x="0" y="1444975"/>
            <a:ext cx="12192000" cy="38035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4abe60b5e_37_69"/>
          <p:cNvSpPr txBox="1"/>
          <p:nvPr/>
        </p:nvSpPr>
        <p:spPr>
          <a:xfrm>
            <a:off x="709613" y="5048150"/>
            <a:ext cx="10995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Overview of Th-232 to U-233 conversion [12]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4abe60b5e_37_81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Transuranics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g354abe60b5e_37_81"/>
          <p:cNvSpPr txBox="1"/>
          <p:nvPr/>
        </p:nvSpPr>
        <p:spPr>
          <a:xfrm>
            <a:off x="703050" y="1436550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Highly radioactive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Undesirable in waste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Burn away in fuel-salt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54abe60b5e_37_81"/>
          <p:cNvSpPr txBox="1"/>
          <p:nvPr/>
        </p:nvSpPr>
        <p:spPr>
          <a:xfrm>
            <a:off x="62047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Lanthanides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g354abe60b5e_37_81"/>
          <p:cNvSpPr txBox="1"/>
          <p:nvPr/>
        </p:nvSpPr>
        <p:spPr>
          <a:xfrm>
            <a:off x="6198150" y="1436550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Parasitic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absorbers that are not…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fissile, fissionable, or fertile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g354abe60b5e_37_81"/>
          <p:cNvCxnSpPr/>
          <p:nvPr/>
        </p:nvCxnSpPr>
        <p:spPr>
          <a:xfrm>
            <a:off x="6200700" y="346000"/>
            <a:ext cx="0" cy="54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g354abe60b5e_37_81" title="Periodic_Table_Radioactivity.svg.png"/>
          <p:cNvPicPr preferRelativeResize="0"/>
          <p:nvPr/>
        </p:nvPicPr>
        <p:blipFill rotWithShape="1">
          <a:blip r:embed="rId3">
            <a:alphaModFix/>
          </a:blip>
          <a:srcRect b="22250" l="7390" r="0" t="9786"/>
          <a:stretch/>
        </p:blipFill>
        <p:spPr>
          <a:xfrm>
            <a:off x="952225" y="2831975"/>
            <a:ext cx="4520651" cy="28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54abe60b5e_37_81"/>
          <p:cNvSpPr txBox="1"/>
          <p:nvPr/>
        </p:nvSpPr>
        <p:spPr>
          <a:xfrm>
            <a:off x="462438" y="5675725"/>
            <a:ext cx="5500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Transuranic elements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[13]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54abe60b5e_37_81"/>
          <p:cNvSpPr txBox="1"/>
          <p:nvPr/>
        </p:nvSpPr>
        <p:spPr>
          <a:xfrm>
            <a:off x="6198138" y="5675725"/>
            <a:ext cx="5500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Lanthanide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elements [13]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54abe60b5e_37_81"/>
          <p:cNvSpPr/>
          <p:nvPr/>
        </p:nvSpPr>
        <p:spPr>
          <a:xfrm>
            <a:off x="2640550" y="5344825"/>
            <a:ext cx="2631300" cy="300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g354abe60b5e_37_81"/>
          <p:cNvGrpSpPr/>
          <p:nvPr/>
        </p:nvGrpSpPr>
        <p:grpSpPr>
          <a:xfrm>
            <a:off x="-3436750" y="2158371"/>
            <a:ext cx="3226600" cy="3186458"/>
            <a:chOff x="1846425" y="2676996"/>
            <a:chExt cx="3226600" cy="3186458"/>
          </a:xfrm>
        </p:grpSpPr>
        <p:grpSp>
          <p:nvGrpSpPr>
            <p:cNvPr id="212" name="Google Shape;212;g354abe60b5e_37_81"/>
            <p:cNvGrpSpPr/>
            <p:nvPr/>
          </p:nvGrpSpPr>
          <p:grpSpPr>
            <a:xfrm>
              <a:off x="1846425" y="2676996"/>
              <a:ext cx="3226600" cy="3186458"/>
              <a:chOff x="3048012" y="381014"/>
              <a:chExt cx="6095976" cy="6020136"/>
            </a:xfrm>
          </p:grpSpPr>
          <p:pic>
            <p:nvPicPr>
              <p:cNvPr id="213" name="Google Shape;213;g354abe60b5e_37_81"/>
              <p:cNvPicPr preferRelativeResize="0"/>
              <p:nvPr/>
            </p:nvPicPr>
            <p:blipFill rotWithShape="1">
              <a:blip r:embed="rId4">
                <a:alphaModFix/>
              </a:blip>
              <a:srcRect b="37102" l="0" r="0" t="0"/>
              <a:stretch/>
            </p:blipFill>
            <p:spPr>
              <a:xfrm>
                <a:off x="3048012" y="381014"/>
                <a:ext cx="6095976" cy="38342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4" name="Google Shape;214;g354abe60b5e_37_81"/>
              <p:cNvSpPr/>
              <p:nvPr/>
            </p:nvSpPr>
            <p:spPr>
              <a:xfrm>
                <a:off x="6246225" y="4725650"/>
                <a:ext cx="2586000" cy="1675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5" name="Google Shape;215;g354abe60b5e_37_81"/>
            <p:cNvPicPr preferRelativeResize="0"/>
            <p:nvPr/>
          </p:nvPicPr>
          <p:blipFill rotWithShape="1">
            <a:blip r:embed="rId4">
              <a:alphaModFix/>
            </a:blip>
            <a:srcRect b="0" l="0" r="48649" t="71270"/>
            <a:stretch/>
          </p:blipFill>
          <p:spPr>
            <a:xfrm>
              <a:off x="2147213" y="4714750"/>
              <a:ext cx="1656901" cy="92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g354abe60b5e_37_81"/>
            <p:cNvPicPr preferRelativeResize="0"/>
            <p:nvPr/>
          </p:nvPicPr>
          <p:blipFill rotWithShape="1">
            <a:blip r:embed="rId4">
              <a:alphaModFix/>
            </a:blip>
            <a:srcRect b="0" l="69995" r="0" t="71270"/>
            <a:stretch/>
          </p:blipFill>
          <p:spPr>
            <a:xfrm>
              <a:off x="3804113" y="4714750"/>
              <a:ext cx="968125" cy="92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g354abe60b5e_37_81" title="Periodic_Table_Radioactivity.svg.png"/>
          <p:cNvPicPr preferRelativeResize="0"/>
          <p:nvPr/>
        </p:nvPicPr>
        <p:blipFill rotWithShape="1">
          <a:blip r:embed="rId3">
            <a:alphaModFix/>
          </a:blip>
          <a:srcRect b="22250" l="7390" r="0" t="9786"/>
          <a:stretch/>
        </p:blipFill>
        <p:spPr>
          <a:xfrm>
            <a:off x="6694500" y="2831975"/>
            <a:ext cx="4520651" cy="28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54abe60b5e_37_81"/>
          <p:cNvSpPr/>
          <p:nvPr/>
        </p:nvSpPr>
        <p:spPr>
          <a:xfrm>
            <a:off x="7393225" y="5062368"/>
            <a:ext cx="3621000" cy="300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1f6e90270_0_86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Fission Gasses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g351f6e90270_0_86"/>
          <p:cNvSpPr txBox="1"/>
          <p:nvPr/>
        </p:nvSpPr>
        <p:spPr>
          <a:xfrm>
            <a:off x="709625" y="1436550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Xenon transient isotopes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I-135 → Xe-135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Krypton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51f6e90270_0_86"/>
          <p:cNvSpPr txBox="1"/>
          <p:nvPr/>
        </p:nvSpPr>
        <p:spPr>
          <a:xfrm>
            <a:off x="62047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Tritium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g351f6e90270_0_86"/>
          <p:cNvSpPr txBox="1"/>
          <p:nvPr/>
        </p:nvSpPr>
        <p:spPr>
          <a:xfrm>
            <a:off x="6204725" y="1436550"/>
            <a:ext cx="55002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Produced from Li-6 fission 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Highly permeable in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metals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embrittles metallic components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Significant contribution to 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dosage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351f6e90270_0_86"/>
          <p:cNvCxnSpPr/>
          <p:nvPr/>
        </p:nvCxnSpPr>
        <p:spPr>
          <a:xfrm>
            <a:off x="6200700" y="346000"/>
            <a:ext cx="0" cy="54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g351f6e90270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4" y="3059370"/>
            <a:ext cx="5214625" cy="2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1f6e90270_0_86"/>
          <p:cNvSpPr txBox="1"/>
          <p:nvPr/>
        </p:nvSpPr>
        <p:spPr>
          <a:xfrm>
            <a:off x="462438" y="5675725"/>
            <a:ext cx="5500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Xenon Response to reactor power changes [14]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351f6e90270_0_86"/>
          <p:cNvPicPr preferRelativeResize="0"/>
          <p:nvPr/>
        </p:nvPicPr>
        <p:blipFill rotWithShape="1">
          <a:blip r:embed="rId4">
            <a:alphaModFix/>
          </a:blip>
          <a:srcRect b="39019" l="524" r="583" t="14115"/>
          <a:stretch/>
        </p:blipFill>
        <p:spPr>
          <a:xfrm>
            <a:off x="6304099" y="3722276"/>
            <a:ext cx="5301448" cy="19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51f6e90270_0_86"/>
          <p:cNvSpPr txBox="1"/>
          <p:nvPr/>
        </p:nvSpPr>
        <p:spPr>
          <a:xfrm>
            <a:off x="6204713" y="5675725"/>
            <a:ext cx="5500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Lithium-neutron fission reaction [15]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f7e74b258_0_76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Removal Methods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f7e74b258_0_142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Gas Sparging and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Separating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4" name="Google Shape;244;g34f7e74b258_0_142" title="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79" y="1617579"/>
            <a:ext cx="6269251" cy="43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409f8055_1_28"/>
          <p:cNvSpPr txBox="1"/>
          <p:nvPr>
            <p:ph idx="4294967295" type="title"/>
          </p:nvPr>
        </p:nvSpPr>
        <p:spPr>
          <a:xfrm>
            <a:off x="6993900" y="521000"/>
            <a:ext cx="519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Student Conference</a:t>
            </a:r>
            <a:endParaRPr/>
          </a:p>
        </p:txBody>
      </p:sp>
      <p:pic>
        <p:nvPicPr>
          <p:cNvPr id="60" name="Google Shape;60;g350409f8055_1_28" title="IMG_5191.jpg"/>
          <p:cNvPicPr preferRelativeResize="0"/>
          <p:nvPr/>
        </p:nvPicPr>
        <p:blipFill rotWithShape="1">
          <a:blip r:embed="rId3">
            <a:alphaModFix/>
          </a:blip>
          <a:srcRect b="32076" l="2407" r="5706" t="16610"/>
          <a:stretch/>
        </p:blipFill>
        <p:spPr>
          <a:xfrm>
            <a:off x="6993900" y="2142315"/>
            <a:ext cx="5198100" cy="387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350409f8055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993911" cy="60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37982c9ec_0_63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Gas Sparging and Separating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g3537982c9ec_0_63"/>
          <p:cNvSpPr txBox="1"/>
          <p:nvPr/>
        </p:nvSpPr>
        <p:spPr>
          <a:xfrm>
            <a:off x="709625" y="1690825"/>
            <a:ext cx="56496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Sparge inert gas into fuel-salt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99.9% of fission gasses diffuse in ~20 seconds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Centrifuge to separate gas from fuel-salt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Filter solids from off-gas 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Scrub fission gasses with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charcoal beds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AutoNum type="arabicPeriod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Recycle inert gas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3537982c9ec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25" y="1831725"/>
            <a:ext cx="5548325" cy="3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537982c9ec_0_63"/>
          <p:cNvSpPr txBox="1"/>
          <p:nvPr/>
        </p:nvSpPr>
        <p:spPr>
          <a:xfrm>
            <a:off x="6444937" y="5523550"/>
            <a:ext cx="5376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Gas sparger in water [16]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5337943a0_0_2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Metallic Filter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0" name="Google Shape;260;g355337943a0_0_20" title="n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8" y="1617550"/>
            <a:ext cx="6272785" cy="437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f7e74b258_0_15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Metallic Filter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g34f7e74b258_0_154"/>
          <p:cNvSpPr txBox="1"/>
          <p:nvPr/>
        </p:nvSpPr>
        <p:spPr>
          <a:xfrm>
            <a:off x="709625" y="1690825"/>
            <a:ext cx="59205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metals selectively plate-out on metallic surfaces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Specifically, nickel is chosen for…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affinity for noble metal plate-out,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corrosion 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resistance,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 cost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surface area “sponge”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sacrificial plate-out surface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34f7e74b258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175" y="821275"/>
            <a:ext cx="4514524" cy="45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4f7e74b258_0_154"/>
          <p:cNvSpPr txBox="1"/>
          <p:nvPr/>
        </p:nvSpPr>
        <p:spPr>
          <a:xfrm>
            <a:off x="7036227" y="5268925"/>
            <a:ext cx="45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Aquarium filter as reference shape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[17]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5337943a0_0_2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6" name="Google Shape;276;g355337943a0_0_26" title="up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613" y="1602900"/>
            <a:ext cx="6272785" cy="438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5337943a0_0_9"/>
          <p:cNvSpPr txBox="1"/>
          <p:nvPr/>
        </p:nvSpPr>
        <p:spPr>
          <a:xfrm>
            <a:off x="693300" y="420075"/>
            <a:ext cx="1080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3" name="Google Shape;283;g355337943a0_0_9" title="mod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71230" y="-1577221"/>
            <a:ext cx="3049550" cy="1080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g355337943a0_0_9"/>
          <p:cNvGrpSpPr/>
          <p:nvPr/>
        </p:nvGrpSpPr>
        <p:grpSpPr>
          <a:xfrm>
            <a:off x="2296025" y="2592544"/>
            <a:ext cx="414000" cy="2465760"/>
            <a:chOff x="2283950" y="2750232"/>
            <a:chExt cx="414000" cy="2465760"/>
          </a:xfrm>
        </p:grpSpPr>
        <p:sp>
          <p:nvSpPr>
            <p:cNvPr id="285" name="Google Shape;285;g355337943a0_0_9"/>
            <p:cNvSpPr/>
            <p:nvPr/>
          </p:nvSpPr>
          <p:spPr>
            <a:xfrm rot="-2700000">
              <a:off x="2344579" y="281086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355337943a0_0_9"/>
            <p:cNvSpPr/>
            <p:nvPr/>
          </p:nvSpPr>
          <p:spPr>
            <a:xfrm rot="-2700000">
              <a:off x="2344579" y="332380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355337943a0_0_9"/>
            <p:cNvSpPr/>
            <p:nvPr/>
          </p:nvSpPr>
          <p:spPr>
            <a:xfrm rot="-2700000">
              <a:off x="2344579" y="383674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355337943a0_0_9"/>
            <p:cNvSpPr/>
            <p:nvPr/>
          </p:nvSpPr>
          <p:spPr>
            <a:xfrm rot="-2700000">
              <a:off x="2344579" y="434968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55337943a0_0_9"/>
            <p:cNvSpPr/>
            <p:nvPr/>
          </p:nvSpPr>
          <p:spPr>
            <a:xfrm rot="-2700000">
              <a:off x="2344579" y="486262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g355337943a0_0_9"/>
          <p:cNvGrpSpPr/>
          <p:nvPr/>
        </p:nvGrpSpPr>
        <p:grpSpPr>
          <a:xfrm rot="10800000">
            <a:off x="9468700" y="2592544"/>
            <a:ext cx="414000" cy="2465760"/>
            <a:chOff x="2283950" y="2750232"/>
            <a:chExt cx="414000" cy="2465760"/>
          </a:xfrm>
        </p:grpSpPr>
        <p:sp>
          <p:nvSpPr>
            <p:cNvPr id="291" name="Google Shape;291;g355337943a0_0_9"/>
            <p:cNvSpPr/>
            <p:nvPr/>
          </p:nvSpPr>
          <p:spPr>
            <a:xfrm rot="-2700000">
              <a:off x="2344579" y="281086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355337943a0_0_9"/>
            <p:cNvSpPr/>
            <p:nvPr/>
          </p:nvSpPr>
          <p:spPr>
            <a:xfrm rot="-2700000">
              <a:off x="2344579" y="332380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355337943a0_0_9"/>
            <p:cNvSpPr/>
            <p:nvPr/>
          </p:nvSpPr>
          <p:spPr>
            <a:xfrm rot="-2700000">
              <a:off x="2344579" y="383674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355337943a0_0_9"/>
            <p:cNvSpPr/>
            <p:nvPr/>
          </p:nvSpPr>
          <p:spPr>
            <a:xfrm rot="-2700000">
              <a:off x="2344579" y="434968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355337943a0_0_9"/>
            <p:cNvSpPr/>
            <p:nvPr/>
          </p:nvSpPr>
          <p:spPr>
            <a:xfrm rot="-2700000">
              <a:off x="2344579" y="4862621"/>
              <a:ext cx="292742" cy="292742"/>
            </a:xfrm>
            <a:prstGeom prst="diagStripe">
              <a:avLst>
                <a:gd fmla="val 50000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g355337943a0_0_9"/>
          <p:cNvSpPr txBox="1"/>
          <p:nvPr/>
        </p:nvSpPr>
        <p:spPr>
          <a:xfrm>
            <a:off x="8212151" y="5350200"/>
            <a:ext cx="3126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Tungsten Anodes from [18]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5337943a0_0_0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g355337943a0_0_0"/>
          <p:cNvSpPr txBox="1"/>
          <p:nvPr/>
        </p:nvSpPr>
        <p:spPr>
          <a:xfrm>
            <a:off x="709625" y="1690825"/>
            <a:ext cx="58008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Tungsten electrodes 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Remove U without BeF dissolution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Higher efficiency than FSV (99.999%&gt;95%)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Assuming diffusion based mixing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42.7s timescale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7182.8 Reynolds -&gt; Turbulent mixing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355337943a0_0_0" title="u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100" y="365125"/>
            <a:ext cx="4758799" cy="3569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g355337943a0_0_0"/>
          <p:cNvGraphicFramePr/>
          <p:nvPr/>
        </p:nvGraphicFramePr>
        <p:xfrm>
          <a:off x="952500" y="419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{68401351-F34C-40F3-A025-CFE0685C08EA}</a:tableStyleId>
              </a:tblPr>
              <a:tblGrid>
                <a:gridCol w="1303725"/>
                <a:gridCol w="1202475"/>
                <a:gridCol w="999950"/>
                <a:gridCol w="1189800"/>
                <a:gridCol w="1189800"/>
                <a:gridCol w="1569525"/>
                <a:gridCol w="1278425"/>
              </a:tblGrid>
              <a:tr h="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Length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Width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Electrode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Effective Flow Area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 Velocity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Values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8.86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 m</a:t>
                      </a:r>
                      <a:r>
                        <a:rPr baseline="30000" lang="en-US"/>
                        <a:t>2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0.21 m/s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4c090a7ec_2_0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Graphite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Separators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" name="Google Shape;312;g354c090a7ec_2_0"/>
          <p:cNvSpPr txBox="1"/>
          <p:nvPr/>
        </p:nvSpPr>
        <p:spPr>
          <a:xfrm>
            <a:off x="709625" y="1436550"/>
            <a:ext cx="56025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9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91 grams of tritium per year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Hydrogen storage capacity in g</a:t>
            </a: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raphite </a:t>
            </a: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 4.48 wt% [19]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Required thickness of graphite of 5.9e-3 cm to store all tritium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Choose 1 cm thickness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Any commercial thickness suffices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Double walled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354c090a7e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190288" y="435950"/>
            <a:ext cx="429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54c090a7ec_2_0"/>
          <p:cNvSpPr/>
          <p:nvPr/>
        </p:nvSpPr>
        <p:spPr>
          <a:xfrm>
            <a:off x="6566150" y="2684100"/>
            <a:ext cx="5806500" cy="879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54c090a7ec_2_0"/>
          <p:cNvSpPr txBox="1"/>
          <p:nvPr/>
        </p:nvSpPr>
        <p:spPr>
          <a:xfrm>
            <a:off x="7036227" y="5268925"/>
            <a:ext cx="45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 separators 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each channel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37982c9ec_0_8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Channel Shutdown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" name="Google Shape;322;g3537982c9ec_0_8"/>
          <p:cNvSpPr txBox="1"/>
          <p:nvPr/>
        </p:nvSpPr>
        <p:spPr>
          <a:xfrm>
            <a:off x="709625" y="1522750"/>
            <a:ext cx="5386500" cy="4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Electrochemical Processing Modules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 per reactor, 1 for each leg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5 channels per EPM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 pylons to shut down and drain each channel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go from 5 → 4 channels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flow depth from 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150 cm → 180 cm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Online operation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3537982c9e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225" y="645275"/>
            <a:ext cx="3804960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537982c9ec_0_8"/>
          <p:cNvSpPr/>
          <p:nvPr/>
        </p:nvSpPr>
        <p:spPr>
          <a:xfrm rot="-2700000">
            <a:off x="10089018" y="1076843"/>
            <a:ext cx="495965" cy="495965"/>
          </a:xfrm>
          <a:prstGeom prst="diagStrip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3537982c9ec_0_8"/>
          <p:cNvSpPr/>
          <p:nvPr/>
        </p:nvSpPr>
        <p:spPr>
          <a:xfrm rot="-2700000">
            <a:off x="10089018" y="1946643"/>
            <a:ext cx="495965" cy="495965"/>
          </a:xfrm>
          <a:prstGeom prst="diagStrip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537982c9ec_0_8"/>
          <p:cNvSpPr/>
          <p:nvPr/>
        </p:nvSpPr>
        <p:spPr>
          <a:xfrm rot="-2700000">
            <a:off x="10089018" y="2816443"/>
            <a:ext cx="495965" cy="495965"/>
          </a:xfrm>
          <a:prstGeom prst="diagStrip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537982c9ec_0_8"/>
          <p:cNvSpPr/>
          <p:nvPr/>
        </p:nvSpPr>
        <p:spPr>
          <a:xfrm rot="-2700000">
            <a:off x="10089018" y="3686243"/>
            <a:ext cx="495965" cy="495965"/>
          </a:xfrm>
          <a:prstGeom prst="diagStrip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537982c9ec_0_8"/>
          <p:cNvSpPr/>
          <p:nvPr/>
        </p:nvSpPr>
        <p:spPr>
          <a:xfrm rot="-2700000">
            <a:off x="10089018" y="4556043"/>
            <a:ext cx="495965" cy="495965"/>
          </a:xfrm>
          <a:prstGeom prst="diagStrip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537982c9ec_0_8"/>
          <p:cNvSpPr/>
          <p:nvPr/>
        </p:nvSpPr>
        <p:spPr>
          <a:xfrm>
            <a:off x="10061900" y="931375"/>
            <a:ext cx="426900" cy="78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537982c9ec_0_8"/>
          <p:cNvSpPr/>
          <p:nvPr/>
        </p:nvSpPr>
        <p:spPr>
          <a:xfrm>
            <a:off x="10061900" y="1801175"/>
            <a:ext cx="426900" cy="78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537982c9ec_0_8"/>
          <p:cNvSpPr/>
          <p:nvPr/>
        </p:nvSpPr>
        <p:spPr>
          <a:xfrm>
            <a:off x="10061900" y="2670975"/>
            <a:ext cx="426900" cy="78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3537982c9ec_0_8"/>
          <p:cNvSpPr/>
          <p:nvPr/>
        </p:nvSpPr>
        <p:spPr>
          <a:xfrm>
            <a:off x="10061900" y="3540775"/>
            <a:ext cx="426900" cy="78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3537982c9ec_0_8"/>
          <p:cNvSpPr/>
          <p:nvPr/>
        </p:nvSpPr>
        <p:spPr>
          <a:xfrm>
            <a:off x="10061900" y="4410575"/>
            <a:ext cx="426900" cy="786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537982c9ec_0_8"/>
          <p:cNvSpPr txBox="1"/>
          <p:nvPr/>
        </p:nvSpPr>
        <p:spPr>
          <a:xfrm>
            <a:off x="7809750" y="5507650"/>
            <a:ext cx="3435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 channel blockers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1f6e90270_0_158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Secondary Side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1f6e90270_0_179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Thermal Cycle</a:t>
            </a:r>
            <a:endParaRPr/>
          </a:p>
        </p:txBody>
      </p:sp>
      <p:graphicFrame>
        <p:nvGraphicFramePr>
          <p:cNvPr id="345" name="Google Shape;345;g351f6e90270_0_179"/>
          <p:cNvGraphicFramePr/>
          <p:nvPr/>
        </p:nvGraphicFramePr>
        <p:xfrm>
          <a:off x="709650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{1D252382-2676-4F3F-93E4-EA610EA8BD99}</a:tableStyleId>
              </a:tblPr>
              <a:tblGrid>
                <a:gridCol w="2199050"/>
                <a:gridCol w="2199050"/>
                <a:gridCol w="2199050"/>
                <a:gridCol w="2199050"/>
                <a:gridCol w="2199050"/>
              </a:tblGrid>
              <a:tr h="58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Fluid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Cycle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η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Pressure [atm]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 Range [°C]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Rankine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43.4%*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&lt;550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sCO2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Brayton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&gt;50%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550-850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1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Brayton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54%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&gt;850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6" name="Google Shape;346;g351f6e90270_0_179"/>
          <p:cNvSpPr txBox="1"/>
          <p:nvPr/>
        </p:nvSpPr>
        <p:spPr>
          <a:xfrm>
            <a:off x="709625" y="1690825"/>
            <a:ext cx="109953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Convert from Rankine to sCO</a:t>
            </a:r>
            <a:r>
              <a:rPr baseline="-25000"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Brayton cycle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suited to MSBR temperature range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Lower pressure and higher thermal efficiency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4a98bec4e_18_24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f7e74b258_0_13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Graphite Heat Exchanger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g34f7e74b258_0_136"/>
          <p:cNvSpPr txBox="1"/>
          <p:nvPr/>
        </p:nvSpPr>
        <p:spPr>
          <a:xfrm>
            <a:off x="709625" y="1690825"/>
            <a:ext cx="55557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40% of noble metal plates-out in MSBR heat exchanger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Problematic in sLOFA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kW of decay heat being produced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Metallic HX → Graphite HX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Decreases noble metal plate out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SiC buffers decreases tritium released to secondary loop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34f7e74b258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200" y="1504050"/>
            <a:ext cx="3984900" cy="39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4f7e74b258_0_136"/>
          <p:cNvSpPr txBox="1"/>
          <p:nvPr/>
        </p:nvSpPr>
        <p:spPr>
          <a:xfrm>
            <a:off x="6373200" y="5268925"/>
            <a:ext cx="5376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 heat exchanger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from CG Thermal [20]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1f6e90270_1_8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f7e74b258_0_18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Economics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g34f7e74b258_0_18"/>
          <p:cNvSpPr txBox="1"/>
          <p:nvPr/>
        </p:nvSpPr>
        <p:spPr>
          <a:xfrm>
            <a:off x="709625" y="1396600"/>
            <a:ext cx="52977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7 year lifespan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Estimate a 3% downtime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1000 MWe</a:t>
            </a:r>
            <a:endParaRPr baseline="-25000"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$1.7 billion estimated for set up. includes siting, weather monitoring, construction, redundancy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$3,225,000 for electrodes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$600,000 for autonomous hot cells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$3,000,000 for actual module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$350,000,000 decom fund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4f7e74b258_0_18"/>
          <p:cNvSpPr txBox="1"/>
          <p:nvPr/>
        </p:nvSpPr>
        <p:spPr>
          <a:xfrm>
            <a:off x="6610900" y="1396600"/>
            <a:ext cx="5521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$10,000,000 per year fuel cost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8.25% tax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5"/>
                </a:solidFill>
              </a:rPr>
              <a:t>$38.80 per MW/h</a:t>
            </a:r>
            <a:endParaRPr sz="2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1f6e90270_0_174"/>
          <p:cNvSpPr txBox="1"/>
          <p:nvPr/>
        </p:nvSpPr>
        <p:spPr>
          <a:xfrm>
            <a:off x="2141250" y="2584125"/>
            <a:ext cx="7909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4abe60b5e_87_9"/>
          <p:cNvSpPr txBox="1"/>
          <p:nvPr>
            <p:ph idx="4294967295" type="title"/>
          </p:nvPr>
        </p:nvSpPr>
        <p:spPr>
          <a:xfrm>
            <a:off x="709625" y="291850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79" name="Google Shape;379;g354abe60b5e_87_9"/>
          <p:cNvSpPr txBox="1"/>
          <p:nvPr/>
        </p:nvSpPr>
        <p:spPr>
          <a:xfrm>
            <a:off x="709625" y="1690825"/>
            <a:ext cx="360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Investigate secondary side </a:t>
            </a: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further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Rankine to sCO</a:t>
            </a:r>
            <a:r>
              <a:rPr baseline="-25000"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Brayton cycle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</a:t>
            </a: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heat exchanger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54abe60b5e_87_9"/>
          <p:cNvSpPr txBox="1"/>
          <p:nvPr/>
        </p:nvSpPr>
        <p:spPr>
          <a:xfrm>
            <a:off x="4291200" y="1690825"/>
            <a:ext cx="360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Sell additional products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medical isotopes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actinides and lanthanides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54abe60b5e_87_9"/>
          <p:cNvSpPr txBox="1"/>
          <p:nvPr/>
        </p:nvSpPr>
        <p:spPr>
          <a:xfrm>
            <a:off x="7900800" y="1690825"/>
            <a:ext cx="360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Pulsing of electrodes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g354abe60b5e_87_9"/>
          <p:cNvCxnSpPr/>
          <p:nvPr/>
        </p:nvCxnSpPr>
        <p:spPr>
          <a:xfrm>
            <a:off x="4291200" y="1459225"/>
            <a:ext cx="0" cy="42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354abe60b5e_87_9"/>
          <p:cNvCxnSpPr/>
          <p:nvPr/>
        </p:nvCxnSpPr>
        <p:spPr>
          <a:xfrm>
            <a:off x="7900800" y="1459225"/>
            <a:ext cx="0" cy="42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a116c0306_2_10"/>
          <p:cNvSpPr txBox="1"/>
          <p:nvPr/>
        </p:nvSpPr>
        <p:spPr>
          <a:xfrm>
            <a:off x="1519200" y="29122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1e3cdfa84_0_54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Presentation References</a:t>
            </a:r>
            <a:endParaRPr/>
          </a:p>
        </p:txBody>
      </p:sp>
      <p:sp>
        <p:nvSpPr>
          <p:cNvPr id="394" name="Google Shape;394;g351e3cdfa84_0_54"/>
          <p:cNvSpPr txBox="1"/>
          <p:nvPr/>
        </p:nvSpPr>
        <p:spPr>
          <a:xfrm>
            <a:off x="709625" y="1690825"/>
            <a:ext cx="102963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https://www.eia.gov/todayinenergy/detail.php?id=49876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https://www.forbes.com/sites/jamesconca/2020/03/18/nuclear-regulatory-commission-shows-dry-cask-storage-is-safe--yet-again/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https://www.presentermedia.com/powerpoint-clipart/money-symbol-pc-pid-4970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https://en.wikipedia.org/wiki/Nuclear_Energy_%28sculpture%29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https://www.wano.info/the-vital-focus-on-ever-improving-nuclear-safety/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[6] U.S.D. of Energy. Pathways to Commercial Liftoff: Advanced Nuclear. Tech. rep. Department of Energy, 2024.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https://knowablemagazine.org/content/article/technology/2019/nuclear-goes-retro-much-greener-outlook</a:t>
            </a:r>
            <a:endParaRPr sz="1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[8] 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https://en.wikipedia.org/wiki/Aircraft_Reactor_Experiment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[9]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https://en.wikipedia.org/wiki/Molten-Salt_Reactor_Experiment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[10]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https://en.wikipedia.org/wiki/Molten-salt_reactor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[11]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https://www.nrc.gov/reactors/new-reactors/advanced/who-were-working-with/pre-application-activities/mcfr.html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[12]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https://www.researchgate.net/figure/Overview-of-232-Th-to-233-U-conversion-taken-from-18_fig2_326332052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[13]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https://en.m.wikipedia.org/wiki/File:Periodic_Table_Radioactivity.svg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[14]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https://www.nuclear-power.com/nuclear-power/reactor-physics/reactor-operation/xenon-135/xenon-transients/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[15]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https://news.newenergytimes.net/2022/01/08/lithium-lithium-everywhere-and-none-to-use-for-fusion-reactors/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[16]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https://www.inyoprocess.com/gas-sparger.html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[17]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https://www.rinkerpipe.com/blog/how-to-choose-the-right-pipe-shape-for-your-project/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[18]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https://www.elmettechnologies.com/product/125-x-72-tungsten-rod-ground/?gQT=1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[19] Mohan M, Sharma VK, Kumar EA, Gayathri V. Hydrogen storage in carbon materials—A review. Energy Storage. 2019; 1:e35. 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https://doi.org/10.1002/est2.35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[20]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https://cgthermal.com/blog/material-and-design-upgrades-to-graphite-heat-exchangers/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37982c9ec_34_0"/>
          <p:cNvSpPr txBox="1"/>
          <p:nvPr>
            <p:ph idx="4294967295" type="title"/>
          </p:nvPr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-US"/>
              <a:t>Report References</a:t>
            </a:r>
            <a:endParaRPr/>
          </a:p>
        </p:txBody>
      </p:sp>
      <p:sp>
        <p:nvSpPr>
          <p:cNvPr id="400" name="Google Shape;400;g3537982c9ec_34_0"/>
          <p:cNvSpPr txBox="1"/>
          <p:nvPr/>
        </p:nvSpPr>
        <p:spPr>
          <a:xfrm>
            <a:off x="7096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[1] U. S. D. of Energy. Pathways to Commercial Liftoff: Advanced Nuclear. Tech. rep. Department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 Energy, 2024.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[2] A. P. P. Association. “America’s Electricity Generating Capacity”. In: (2024).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[3] W. N. Association. “Nuclear Power Reactors”. In: (2025).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[4] GIF R&amp;D OUTLOOK FOR GENERATION IV NUCLEAR ENERGY SYSTEMS. Tech. rep.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Generation IV International Forum, 2018. url: https : / / www . gen - 4 . org / resources 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reports/gif- research- and- development- outlook- generation- iv- nuclear- energy-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systems-2018.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[5] H. Li et al. “Study on tritium transport characteristics in fluoride-salt-cooled high-temperature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advanced reactor”. In: International Journal of Hydrogen Energy 56 (2024), pp. 1101–1110.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issn: 0360-3199. doi: https://doi.org/10.1016/j.ijhydene.2023.12.199. url: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//www.sciencedirect.com/science/article/pii/S0360319923064996.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[6] P. N. Haubenreich and J. R. Engel. “Experience with the Molten-Salt Reactor Experiment”.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Applications and Technology 8.2 (1970), pp. 118–136. doi: 10.13182/NT8-2-118.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eprint: https://doi.org/10.13182/NT8-2-118. url: https://doi.org/10.13182/NT8-2-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[7] R. C. Robertson. CONCEPTUAL DESIGN STUDY OF A SINGLE-FLUID MOLTEN-SALT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BREEDER REACTOR. Tech. rep. comp.; Oak Ridge National Lab. (ORNL), Oak Ridge, TN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(United States), Jan. 1971. doi: 10.2172/4030941. url: https://www.osti.gov/biblio/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4030941.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[8] Molten Salt Reactors and Thorium Energy. en. Elsevier, 2024. isbn: 9780323993555. doi: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10.1016/C2021- 0- 01689- 8. url: https://linkinghub.elsevier.com/retrieve/pii/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C20210016898 (visited on 03/22/2025).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[9] Advanced Nuclear. en-US. url: https : / / liftoff . energy . gov / advanced - nuclear - 2/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(visited on 03/22/2025).</a:t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3537982c9ec_34_0"/>
          <p:cNvSpPr txBox="1"/>
          <p:nvPr/>
        </p:nvSpPr>
        <p:spPr>
          <a:xfrm>
            <a:off x="6216125" y="1690825"/>
            <a:ext cx="55065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[10] U. A. E. C. D. of Reactor Development and Technology. AN EVALUATION OF THE MOLTEN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BREEDER REACTOR. Tech. rep. US ATOMIC ENERGY COMISSION, 1972.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[11] V. Dostál. “A supercritical carbon dioxide cycle for next generation nuclear reactors /”. In: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154 (June 2005).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[12] C. W. Forsberg et al. “Tritium Control and Capture in Salt-Cooled Fission and Fusion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Reactors: Status, Challenges, and Path Forward”. In: Nuclear Technology 197.2 (2017), pp. 119–139.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doi: 10.13182/NT16-101. url: https://doi.org/10.13182/NT16-101.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[13] M. C. Cannon et al. “Adsorption of Xenon and Argon on Graphite”. In: Nuclear Science and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Engineering 12.1 (1962), pp. 4–9. doi: 10.13182/NSE62-A25362.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[14] V. Ignatiev et al. “Intergranular tellurium cracking of nickel-based alloys in molten Li, Be,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Th, U/F salt mixture”. In: Journal of Nuclear Materials 440.1 (2013), pp. 243–249. issn: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0022-3115. doi: https : / / doi . org / 10 . 1016 / j . jnucmat . 2013 . 05 . 001. url: https 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//www.sciencedirect.com/science/article/pii/S0022311513007071.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[15] B. Gurovich et al. “Fractographic studies and tensile strength of MPG-6 graphite based on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uncalcined coke, neutron-irradiated at a high temperature”. In: Nuclear Materials and Energy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35 (2023), p. 101453. issn: 2352-1791. doi: https://doi.org/10.1016/j.nme.2023.101453.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url: https://www.sciencedirect.com/science/article/pii/S2352179123000923.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[16] B. J. Riley et al. “Molten salt reactor waste and effluent management strategies: A review”.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In: Nuclear Engineering and Design 345 (2019), pp. 94–109. issn: 0029-5493. doi: https: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//doi.org/10.1016/j.nucengdes.2019.02.002. url: https://www.sciencedirect.com/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science/article/pii/S002954931930024X.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[17] IAEA. Non-baseload Operation in Nuclear Power Plants: Load Following and Frequency Control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Modes of Flexible Operation. Tech. rep. IAEA, 2018.</a:t>
            </a:r>
            <a:endParaRPr b="0" i="0" sz="1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f7e74b258_0_84"/>
          <p:cNvSpPr txBox="1"/>
          <p:nvPr/>
        </p:nvSpPr>
        <p:spPr>
          <a:xfrm>
            <a:off x="1598275" y="2618750"/>
            <a:ext cx="91536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  <a:endParaRPr b="1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f7e74b258_0_14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g34f7e74b258_0_148"/>
          <p:cNvSpPr txBox="1"/>
          <p:nvPr/>
        </p:nvSpPr>
        <p:spPr>
          <a:xfrm>
            <a:off x="709625" y="1690825"/>
            <a:ext cx="5800800" cy="4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Tungsten electrodes 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Remove U without BeF dissolution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Higher efficiency than FSV (99%&gt;95%)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1.88m, .375cm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Assuming diffusion driven mixing, Sand’s law for time to efficiency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42.7s 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VERY conservative assumption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Pipe flow speed of 7.8 m/s yields length of 330m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 feasible to fit into containment, need to slow down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Diverge flow to decrease linear velocity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34f7e74b258_0_148" title="u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750" y="0"/>
            <a:ext cx="4758799" cy="35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4f7e74b258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4a98bec4e_0_6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Future of Nuclear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g354a98bec4e_0_6"/>
          <p:cNvSpPr txBox="1"/>
          <p:nvPr/>
        </p:nvSpPr>
        <p:spPr>
          <a:xfrm>
            <a:off x="709625" y="1690825"/>
            <a:ext cx="4099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Rapid growth in energy demand in the near future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Nuclear will play a big role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 power density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&gt;90% capacity factor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354a98bec4e_0_6"/>
          <p:cNvSpPr txBox="1"/>
          <p:nvPr/>
        </p:nvSpPr>
        <p:spPr>
          <a:xfrm>
            <a:off x="6345338" y="4695100"/>
            <a:ext cx="4479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U.S. Energy Information Administration, International Energy Outlook 2021 Reference case [1]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354a98bec4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350" y="1510650"/>
            <a:ext cx="6855276" cy="32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1f6e90270_0_106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2" name="Google Shape;422;g351f6e90270_0_106"/>
          <p:cNvSpPr txBox="1"/>
          <p:nvPr/>
        </p:nvSpPr>
        <p:spPr>
          <a:xfrm>
            <a:off x="6209825" y="1534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Volume of electrochemical module (em) is known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43.1 m3 fuel-salt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117.4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Minimizing the module length and width yields: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flow width of 0.65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length of 8.86 m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channel velocity of .2 m/s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Reynolds number of 7182 -&gt; </a:t>
            </a:r>
            <a:r>
              <a:rPr b="1"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turbulent flow</a:t>
            </a: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so mixing is advection driven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779680 electrodes ($118M)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Schmidt number for relation of advective to diffusive mass transport -&gt; 204513.92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351f6e90270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04188" y="2354987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51f6e90270_0_106" title="Screenshot 2025-04-30 at 1.55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5" y="1615450"/>
            <a:ext cx="5376774" cy="239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51f6e90270_0_106" title="Screenshot 2025-04-30 at 2.07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925" y="2661287"/>
            <a:ext cx="2395775" cy="1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51f6e90270_0_106" title="Screenshot 2025-04-30 at 2.11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5888" y="5211113"/>
            <a:ext cx="1628677" cy="5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1f6e90270_0_118"/>
          <p:cNvSpPr txBox="1"/>
          <p:nvPr/>
        </p:nvSpPr>
        <p:spPr>
          <a:xfrm>
            <a:off x="7096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Electrochemical Module with FLiBe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g351f6e90270_0_118"/>
          <p:cNvSpPr txBox="1"/>
          <p:nvPr/>
        </p:nvSpPr>
        <p:spPr>
          <a:xfrm>
            <a:off x="709625" y="1690825"/>
            <a:ext cx="5800800" cy="4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Number of electrodes per meter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Was based on diffusion, now electrical resistivity of FLiBe (20% -&gt; 10 /m)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Redid calculations changing 100 to 10, keeping channel flow width and length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3.43 m combined total channel width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45.6 m3 combined total channel volume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2640 electrodes ($0.401M)</a:t>
            </a:r>
            <a:endParaRPr sz="2000">
              <a:solidFill>
                <a:srgbClr val="13294B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13294B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Reynolds number did not change</a:t>
            </a:r>
            <a:endParaRPr sz="2000">
              <a:solidFill>
                <a:srgbClr val="13294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351f6e9027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40663" y="2385112"/>
            <a:ext cx="1462975" cy="5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51f6e90270_0_118" title="volt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263" y="438775"/>
            <a:ext cx="4475776" cy="33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37982c9ec_0_81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Graphite Calculations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g3537982c9ec_0_81"/>
          <p:cNvSpPr txBox="1"/>
          <p:nvPr/>
        </p:nvSpPr>
        <p:spPr>
          <a:xfrm>
            <a:off x="709625" y="1690825"/>
            <a:ext cx="10276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 production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2.89 𝜇g per second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91 grams per year</a:t>
            </a:r>
            <a:endParaRPr sz="24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Graphite has a hydrogen storage capacity of 4.48 wt% [XXX]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91 g / 4.48% = 2.031 kg of graphite per year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for 7 year life-time, need 28.438 kg of graphite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 16 channels / 2.26e-3 kg/cm</a:t>
            </a:r>
            <a:r>
              <a:rPr baseline="30000"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/ 886 cm / 150 cm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Required thickness of graphite of 5.9e-3 cm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Plate of any commercial thickness will be sufficient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Double walled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4a98bec4e_0_12"/>
          <p:cNvSpPr txBox="1"/>
          <p:nvPr/>
        </p:nvSpPr>
        <p:spPr>
          <a:xfrm>
            <a:off x="6963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Nuclear 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Problems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2" name="Google Shape;82;g354a98bec4e_0_12"/>
          <p:cNvGrpSpPr/>
          <p:nvPr/>
        </p:nvGrpSpPr>
        <p:grpSpPr>
          <a:xfrm>
            <a:off x="168293" y="1502088"/>
            <a:ext cx="2766619" cy="3853825"/>
            <a:chOff x="518868" y="1489950"/>
            <a:chExt cx="2766619" cy="3853825"/>
          </a:xfrm>
        </p:grpSpPr>
        <p:pic>
          <p:nvPicPr>
            <p:cNvPr id="83" name="Google Shape;83;g354a98bec4e_0_12"/>
            <p:cNvPicPr preferRelativeResize="0"/>
            <p:nvPr/>
          </p:nvPicPr>
          <p:blipFill rotWithShape="1">
            <a:blip r:embed="rId3">
              <a:alphaModFix/>
            </a:blip>
            <a:srcRect b="0" l="19846" r="0" t="0"/>
            <a:stretch/>
          </p:blipFill>
          <p:spPr>
            <a:xfrm>
              <a:off x="518868" y="2159512"/>
              <a:ext cx="2766619" cy="229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g354a98bec4e_0_12"/>
            <p:cNvSpPr txBox="1"/>
            <p:nvPr/>
          </p:nvSpPr>
          <p:spPr>
            <a:xfrm>
              <a:off x="692723" y="1489950"/>
              <a:ext cx="24189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Waste</a:t>
              </a:r>
              <a:endParaRPr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g354a98bec4e_0_12"/>
            <p:cNvSpPr txBox="1"/>
            <p:nvPr/>
          </p:nvSpPr>
          <p:spPr>
            <a:xfrm>
              <a:off x="692725" y="4537375"/>
              <a:ext cx="2418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Dry cask storage [2]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g354a98bec4e_0_12"/>
          <p:cNvGrpSpPr/>
          <p:nvPr/>
        </p:nvGrpSpPr>
        <p:grpSpPr>
          <a:xfrm>
            <a:off x="2934898" y="1502088"/>
            <a:ext cx="2418902" cy="3853825"/>
            <a:chOff x="6843023" y="1502088"/>
            <a:chExt cx="2418902" cy="3853825"/>
          </a:xfrm>
        </p:grpSpPr>
        <p:sp>
          <p:nvSpPr>
            <p:cNvPr id="87" name="Google Shape;87;g354a98bec4e_0_12"/>
            <p:cNvSpPr txBox="1"/>
            <p:nvPr/>
          </p:nvSpPr>
          <p:spPr>
            <a:xfrm>
              <a:off x="6843023" y="1502088"/>
              <a:ext cx="24189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Politics</a:t>
              </a:r>
              <a:endParaRPr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g354a98bec4e_0_12"/>
            <p:cNvSpPr txBox="1"/>
            <p:nvPr/>
          </p:nvSpPr>
          <p:spPr>
            <a:xfrm>
              <a:off x="6843025" y="4549513"/>
              <a:ext cx="2418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 Nuclear Energy by Henry Moore [4]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Google Shape;89;g354a98bec4e_0_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28503" y="2085612"/>
              <a:ext cx="1847944" cy="2463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g354a98bec4e_0_12"/>
          <p:cNvGrpSpPr/>
          <p:nvPr/>
        </p:nvGrpSpPr>
        <p:grpSpPr>
          <a:xfrm>
            <a:off x="8036400" y="1502088"/>
            <a:ext cx="3961294" cy="3853825"/>
            <a:chOff x="8649500" y="1502088"/>
            <a:chExt cx="3961294" cy="3853825"/>
          </a:xfrm>
        </p:grpSpPr>
        <p:sp>
          <p:nvSpPr>
            <p:cNvPr id="91" name="Google Shape;91;g354a98bec4e_0_12"/>
            <p:cNvSpPr txBox="1"/>
            <p:nvPr/>
          </p:nvSpPr>
          <p:spPr>
            <a:xfrm>
              <a:off x="9420698" y="1502088"/>
              <a:ext cx="24189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Safety</a:t>
              </a:r>
              <a:endParaRPr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g354a98bec4e_0_12"/>
            <p:cNvSpPr txBox="1"/>
            <p:nvPr/>
          </p:nvSpPr>
          <p:spPr>
            <a:xfrm>
              <a:off x="9420700" y="4549513"/>
              <a:ext cx="2418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Nuclear Inspector</a:t>
              </a: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 [5]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" name="Google Shape;93;g354a98bec4e_0_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49500" y="2085610"/>
              <a:ext cx="3961294" cy="2463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g354a98bec4e_0_12"/>
          <p:cNvGrpSpPr/>
          <p:nvPr/>
        </p:nvGrpSpPr>
        <p:grpSpPr>
          <a:xfrm>
            <a:off x="5353798" y="1502088"/>
            <a:ext cx="2418902" cy="3853825"/>
            <a:chOff x="3767873" y="1502088"/>
            <a:chExt cx="2418902" cy="3853825"/>
          </a:xfrm>
        </p:grpSpPr>
        <p:pic>
          <p:nvPicPr>
            <p:cNvPr id="95" name="Google Shape;95;g354a98bec4e_0_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03799" y="2171662"/>
              <a:ext cx="1747050" cy="2291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g354a98bec4e_0_12"/>
            <p:cNvSpPr txBox="1"/>
            <p:nvPr/>
          </p:nvSpPr>
          <p:spPr>
            <a:xfrm>
              <a:off x="3767873" y="1502088"/>
              <a:ext cx="24189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Economics</a:t>
              </a:r>
              <a:endParaRPr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g354a98bec4e_0_12"/>
            <p:cNvSpPr txBox="1"/>
            <p:nvPr/>
          </p:nvSpPr>
          <p:spPr>
            <a:xfrm>
              <a:off x="3767875" y="4549513"/>
              <a:ext cx="2418900" cy="8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Symbol of USD [3]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4a98bec4e_18_28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Molten Salt Reactors (MSRs)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g354a98bec4e_18_28"/>
          <p:cNvSpPr txBox="1"/>
          <p:nvPr/>
        </p:nvSpPr>
        <p:spPr>
          <a:xfrm>
            <a:off x="709625" y="1690825"/>
            <a:ext cx="58008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Gen IV advanced reactor [6]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Salt-cooled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is the coolant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Liquid-Fueled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Salt is still the coolant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 also dissolved in salt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354a98bec4e_18_28" title="pool-type-msr.png"/>
          <p:cNvPicPr preferRelativeResize="0"/>
          <p:nvPr/>
        </p:nvPicPr>
        <p:blipFill rotWithShape="1">
          <a:blip r:embed="rId3">
            <a:alphaModFix/>
          </a:blip>
          <a:srcRect b="3154" l="0" r="0" t="9234"/>
          <a:stretch/>
        </p:blipFill>
        <p:spPr>
          <a:xfrm>
            <a:off x="5931700" y="1430475"/>
            <a:ext cx="5800800" cy="38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54a98bec4e_18_28"/>
          <p:cNvSpPr txBox="1"/>
          <p:nvPr/>
        </p:nvSpPr>
        <p:spPr>
          <a:xfrm>
            <a:off x="6859300" y="5288625"/>
            <a:ext cx="3945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How a molten salt reactor works [7]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4a98bec4e_52_0"/>
          <p:cNvSpPr/>
          <p:nvPr/>
        </p:nvSpPr>
        <p:spPr>
          <a:xfrm>
            <a:off x="709750" y="1690825"/>
            <a:ext cx="5500200" cy="4072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354a98bec4e_52_0"/>
          <p:cNvSpPr txBox="1"/>
          <p:nvPr/>
        </p:nvSpPr>
        <p:spPr>
          <a:xfrm>
            <a:off x="709750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Advantages of MSRs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g354a98bec4e_52_0"/>
          <p:cNvSpPr/>
          <p:nvPr/>
        </p:nvSpPr>
        <p:spPr>
          <a:xfrm>
            <a:off x="6209825" y="1691000"/>
            <a:ext cx="5500200" cy="4072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54a98bec4e_52_0"/>
          <p:cNvSpPr txBox="1"/>
          <p:nvPr/>
        </p:nvSpPr>
        <p:spPr>
          <a:xfrm>
            <a:off x="6209825" y="365125"/>
            <a:ext cx="5500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Disa</a:t>
            </a: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dvantages of MSRs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g354a98bec4e_52_0"/>
          <p:cNvSpPr txBox="1"/>
          <p:nvPr/>
        </p:nvSpPr>
        <p:spPr>
          <a:xfrm>
            <a:off x="1046650" y="1690825"/>
            <a:ext cx="48264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Easy fuel processing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Breeding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Diverse fuel cycles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Th-U, U-Pu, UNF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Burns TRansUranic waste (TRU)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Load following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54a98bec4e_52_0"/>
          <p:cNvSpPr txBox="1"/>
          <p:nvPr/>
        </p:nvSpPr>
        <p:spPr>
          <a:xfrm>
            <a:off x="6546725" y="1734775"/>
            <a:ext cx="48264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product advection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Tritium production (91 grams / year)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Noble metal plate-out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Fuel-salt corrosivity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Outlet Temperatures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Physical limit for rankine cycles</a:t>
            </a:r>
            <a:endParaRPr sz="2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Fission gas &amp; uranium removal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4a98bec4e_18_34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History of MSRs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4" name="Google Shape;124;g354a98bec4e_18_34"/>
          <p:cNvGrpSpPr/>
          <p:nvPr/>
        </p:nvGrpSpPr>
        <p:grpSpPr>
          <a:xfrm>
            <a:off x="336050" y="1521655"/>
            <a:ext cx="11742450" cy="2904132"/>
            <a:chOff x="326600" y="1776493"/>
            <a:chExt cx="11742450" cy="2904132"/>
          </a:xfrm>
        </p:grpSpPr>
        <p:pic>
          <p:nvPicPr>
            <p:cNvPr id="125" name="Google Shape;125;g354a98bec4e_18_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950" y="1818367"/>
              <a:ext cx="2946594" cy="2232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354a98bec4e_18_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2728" y="1776493"/>
              <a:ext cx="2946585" cy="2316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354a98bec4e_18_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2871" y="1853110"/>
              <a:ext cx="2946585" cy="216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354a98bec4e_18_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38973" y="1776505"/>
              <a:ext cx="1765948" cy="2316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g354a98bec4e_18_34"/>
            <p:cNvSpPr txBox="1"/>
            <p:nvPr/>
          </p:nvSpPr>
          <p:spPr>
            <a:xfrm>
              <a:off x="3590375" y="4273825"/>
              <a:ext cx="29913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Molten Salt Reactor</a:t>
              </a: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 Experiment (1965) [9]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354a98bec4e_18_34"/>
            <p:cNvSpPr txBox="1"/>
            <p:nvPr/>
          </p:nvSpPr>
          <p:spPr>
            <a:xfrm>
              <a:off x="326600" y="4273825"/>
              <a:ext cx="29913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Aircraft Reactor Experiment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(1954) [8]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354a98bec4e_18_34"/>
            <p:cNvSpPr txBox="1"/>
            <p:nvPr/>
          </p:nvSpPr>
          <p:spPr>
            <a:xfrm>
              <a:off x="6947711" y="4273825"/>
              <a:ext cx="25569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Molten Salt Breeder Reactor</a:t>
              </a: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 (1970-1976) [10]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g354a98bec4e_18_34"/>
            <p:cNvSpPr txBox="1"/>
            <p:nvPr/>
          </p:nvSpPr>
          <p:spPr>
            <a:xfrm>
              <a:off x="9574850" y="4273825"/>
              <a:ext cx="24942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Molten Chloride Fast Reactor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(+2025)</a:t>
              </a: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 [11]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g354a98bec4e_18_34"/>
          <p:cNvSpPr/>
          <p:nvPr/>
        </p:nvSpPr>
        <p:spPr>
          <a:xfrm>
            <a:off x="706650" y="4807600"/>
            <a:ext cx="10778700" cy="41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84A2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84A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4abe60b5e_37_5"/>
          <p:cNvSpPr txBox="1"/>
          <p:nvPr/>
        </p:nvSpPr>
        <p:spPr>
          <a:xfrm>
            <a:off x="709625" y="365125"/>
            <a:ext cx="1099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Processing Methods</a:t>
            </a:r>
            <a:endParaRPr b="1" sz="440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g354abe60b5e_37_5"/>
          <p:cNvSpPr txBox="1"/>
          <p:nvPr/>
        </p:nvSpPr>
        <p:spPr>
          <a:xfrm>
            <a:off x="406475" y="1436550"/>
            <a:ext cx="58008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Offline (batch-wise) processing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portion of fuel-salt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product concentration limited by portion diverted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standard due to technical limitations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354abe60b5e_37_5" title="reprocessing_page-0001.jpg"/>
          <p:cNvPicPr preferRelativeResize="0"/>
          <p:nvPr/>
        </p:nvPicPr>
        <p:blipFill rotWithShape="1">
          <a:blip r:embed="rId3">
            <a:alphaModFix/>
          </a:blip>
          <a:srcRect b="3441" l="3349" r="3096" t="3292"/>
          <a:stretch/>
        </p:blipFill>
        <p:spPr>
          <a:xfrm>
            <a:off x="7496435" y="3428995"/>
            <a:ext cx="3222477" cy="2251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g354abe60b5e_37_5"/>
          <p:cNvCxnSpPr/>
          <p:nvPr/>
        </p:nvCxnSpPr>
        <p:spPr>
          <a:xfrm>
            <a:off x="6207275" y="1429550"/>
            <a:ext cx="0" cy="44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g354abe60b5e_37_5"/>
          <p:cNvSpPr txBox="1"/>
          <p:nvPr/>
        </p:nvSpPr>
        <p:spPr>
          <a:xfrm>
            <a:off x="6207275" y="1436550"/>
            <a:ext cx="5800800" cy="1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Online (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) processing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entire fuel-salt inventory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no limit on product concentration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higher breeding ratio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higher ΔP load-following</a:t>
            </a:r>
            <a:endParaRPr sz="2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g354abe60b5e_37_5"/>
          <p:cNvGrpSpPr/>
          <p:nvPr/>
        </p:nvGrpSpPr>
        <p:grpSpPr>
          <a:xfrm>
            <a:off x="1705464" y="3428978"/>
            <a:ext cx="3202807" cy="2251057"/>
            <a:chOff x="1306775" y="3641175"/>
            <a:chExt cx="3211800" cy="2257151"/>
          </a:xfrm>
        </p:grpSpPr>
        <p:sp>
          <p:nvSpPr>
            <p:cNvPr id="145" name="Google Shape;145;g354abe60b5e_37_5"/>
            <p:cNvSpPr/>
            <p:nvPr/>
          </p:nvSpPr>
          <p:spPr>
            <a:xfrm rot="-5400000">
              <a:off x="3064450" y="4488841"/>
              <a:ext cx="918900" cy="274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354abe60b5e_37_5"/>
            <p:cNvSpPr/>
            <p:nvPr/>
          </p:nvSpPr>
          <p:spPr>
            <a:xfrm rot="5400000">
              <a:off x="1851950" y="4264075"/>
              <a:ext cx="918900" cy="274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354abe60b5e_37_5"/>
            <p:cNvSpPr/>
            <p:nvPr/>
          </p:nvSpPr>
          <p:spPr>
            <a:xfrm>
              <a:off x="2006517" y="4860926"/>
              <a:ext cx="1812300" cy="10374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Isolated 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processing module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354abe60b5e_37_5"/>
            <p:cNvSpPr/>
            <p:nvPr/>
          </p:nvSpPr>
          <p:spPr>
            <a:xfrm>
              <a:off x="1306775" y="3641175"/>
              <a:ext cx="3211800" cy="692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ain fuel-salt line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354abe60b5e_37_5"/>
            <p:cNvSpPr txBox="1"/>
            <p:nvPr/>
          </p:nvSpPr>
          <p:spPr>
            <a:xfrm>
              <a:off x="2312225" y="4229963"/>
              <a:ext cx="12009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13294B"/>
                  </a:solidFill>
                  <a:latin typeface="Calibri"/>
                  <a:ea typeface="Calibri"/>
                  <a:cs typeface="Calibri"/>
                  <a:sym typeface="Calibri"/>
                </a:rPr>
                <a:t>Portion of fuel-salt</a:t>
              </a:r>
              <a:endParaRPr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g354abe60b5e_37_5"/>
            <p:cNvCxnSpPr/>
            <p:nvPr/>
          </p:nvCxnSpPr>
          <p:spPr>
            <a:xfrm flipH="1" rot="10800000">
              <a:off x="3291425" y="4516000"/>
              <a:ext cx="221700" cy="7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" name="Google Shape;151;g354abe60b5e_37_5"/>
            <p:cNvCxnSpPr/>
            <p:nvPr/>
          </p:nvCxnSpPr>
          <p:spPr>
            <a:xfrm rot="10800000">
              <a:off x="2312225" y="4514800"/>
              <a:ext cx="188700" cy="8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2" name="Google Shape;152;g354abe60b5e_37_5"/>
          <p:cNvSpPr txBox="1"/>
          <p:nvPr/>
        </p:nvSpPr>
        <p:spPr>
          <a:xfrm>
            <a:off x="6585263" y="5598075"/>
            <a:ext cx="50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Simplified online processing scheme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54abe60b5e_37_5"/>
          <p:cNvSpPr txBox="1"/>
          <p:nvPr/>
        </p:nvSpPr>
        <p:spPr>
          <a:xfrm>
            <a:off x="784463" y="5598075"/>
            <a:ext cx="5044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Simplified offline 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r>
              <a:rPr lang="en-US" sz="15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 scheme</a:t>
            </a:r>
            <a:endParaRPr sz="15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2021-06-30T16:23:50Z</dcterms:created>
  <dc:creator>Oliver, Nancy J</dc:creator>
</cp:coreProperties>
</file>